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104" r:id="rId1"/>
    <p:sldMasterId id="2147486238" r:id="rId2"/>
  </p:sldMasterIdLst>
  <p:notesMasterIdLst>
    <p:notesMasterId r:id="rId18"/>
  </p:notesMasterIdLst>
  <p:handoutMasterIdLst>
    <p:handoutMasterId r:id="rId19"/>
  </p:handoutMasterIdLst>
  <p:sldIdLst>
    <p:sldId id="257" r:id="rId3"/>
    <p:sldId id="288" r:id="rId4"/>
    <p:sldId id="258" r:id="rId5"/>
    <p:sldId id="263" r:id="rId6"/>
    <p:sldId id="299" r:id="rId7"/>
    <p:sldId id="300" r:id="rId8"/>
    <p:sldId id="301" r:id="rId9"/>
    <p:sldId id="283" r:id="rId10"/>
    <p:sldId id="291" r:id="rId11"/>
    <p:sldId id="284" r:id="rId12"/>
    <p:sldId id="285" r:id="rId13"/>
    <p:sldId id="273" r:id="rId14"/>
    <p:sldId id="292" r:id="rId15"/>
    <p:sldId id="275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B743"/>
    <a:srgbClr val="54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91969" autoAdjust="0"/>
  </p:normalViewPr>
  <p:slideViewPr>
    <p:cSldViewPr snapToGrid="0" snapToObjects="1">
      <p:cViewPr varScale="1">
        <p:scale>
          <a:sx n="75" d="100"/>
          <a:sy n="75" d="100"/>
        </p:scale>
        <p:origin x="-13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4D168-0FC3-6A4E-B715-22DE92370228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51754-F52F-7F47-AF6B-ED43F772B4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7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40204-97AA-2D46-8907-590ED4BCF86C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0DB6-BF25-7741-8459-57CC328D0F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10DB6-BF25-7741-8459-57CC328D0F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10DB6-BF25-7741-8459-57CC328D0F8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312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that this is just a schematic. Real data is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10DB6-BF25-7741-8459-57CC328D0F8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31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that this is just a schematic. Real data is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10DB6-BF25-7741-8459-57CC328D0F8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31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10DB6-BF25-7741-8459-57CC328D0F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2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5678" y="7264"/>
            <a:ext cx="9143999" cy="5135430"/>
          </a:xfrm>
          <a:prstGeom prst="rect">
            <a:avLst/>
          </a:prstGeom>
          <a:solidFill>
            <a:srgbClr val="00009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5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50" y="515464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77722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1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720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163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078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049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288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46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24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42" y="107046"/>
            <a:ext cx="8685028" cy="104160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312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7043" y="107046"/>
            <a:ext cx="8685790" cy="104160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705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7043" y="107046"/>
            <a:ext cx="8685790" cy="104160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576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29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09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62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42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26959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276302"/>
          </a:xfrm>
          <a:prstGeom prst="rect">
            <a:avLst/>
          </a:prstGeom>
          <a:solidFill>
            <a:srgbClr val="00009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043" y="107046"/>
            <a:ext cx="8685027" cy="104160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5994"/>
            <a:ext cx="8229600" cy="488318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9" name="Rectangle 8"/>
          <p:cNvSpPr/>
          <p:nvPr userDrawn="1"/>
        </p:nvSpPr>
        <p:spPr bwMode="ltGray">
          <a:xfrm>
            <a:off x="0" y="6531068"/>
            <a:ext cx="9143999" cy="33571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0479" y="6485714"/>
            <a:ext cx="8981457" cy="402522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400" b="1" u="none" strike="noStrike" kern="1200" cap="none" spc="0" normalizeH="0" dirty="0" smtClean="0">
                <a:solidFill>
                  <a:srgbClr val="FFFFFF"/>
                </a:solidFill>
              </a:rPr>
              <a:t>David V. Smith 														Rutgers University</a:t>
            </a:r>
            <a:endParaRPr lang="en-US" sz="1400" b="1" u="none" strike="noStrike" kern="1200" cap="none" spc="0" normalizeH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5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5" r:id="rId1"/>
    <p:sldLayoutId id="2147486108" r:id="rId2"/>
    <p:sldLayoutId id="2147486110" r:id="rId3"/>
    <p:sldLayoutId id="2147486235" r:id="rId4"/>
    <p:sldLayoutId id="2147486236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rgbClr val="FFFFFF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CF2B4-1FBD-CB48-B857-4C6A89DD84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6EBB6-8CF1-584E-8541-87BE89B0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2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39" r:id="rId1"/>
    <p:sldLayoutId id="2147486240" r:id="rId2"/>
    <p:sldLayoutId id="2147486241" r:id="rId3"/>
    <p:sldLayoutId id="2147486242" r:id="rId4"/>
    <p:sldLayoutId id="2147486243" r:id="rId5"/>
    <p:sldLayoutId id="2147486244" r:id="rId6"/>
    <p:sldLayoutId id="2147486245" r:id="rId7"/>
    <p:sldLayoutId id="2147486246" r:id="rId8"/>
    <p:sldLayoutId id="2147486247" r:id="rId9"/>
    <p:sldLayoutId id="2147486248" r:id="rId10"/>
    <p:sldLayoutId id="214748624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4" Type="http://schemas.openxmlformats.org/officeDocument/2006/relationships/image" Target="../media/image35.png"/><Relationship Id="rId5" Type="http://schemas.openxmlformats.org/officeDocument/2006/relationships/image" Target="../media/image36.tif"/><Relationship Id="rId6" Type="http://schemas.openxmlformats.org/officeDocument/2006/relationships/image" Target="../media/image37.tif"/><Relationship Id="rId7" Type="http://schemas.openxmlformats.org/officeDocument/2006/relationships/image" Target="../media/image38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940" y="107046"/>
            <a:ext cx="9143999" cy="1041607"/>
          </a:xfrm>
        </p:spPr>
        <p:txBody>
          <a:bodyPr>
            <a:noAutofit/>
          </a:bodyPr>
          <a:lstStyle/>
          <a:p>
            <a:r>
              <a:rPr lang="en-US" sz="4000" dirty="0" smtClean="0"/>
              <a:t>No Brain Region Works in Isolation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03" y="2081903"/>
            <a:ext cx="8693330" cy="3437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80644"/>
            <a:ext cx="35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Fox &amp; </a:t>
            </a:r>
            <a:r>
              <a:rPr lang="en-US" sz="1600" dirty="0" err="1" smtClean="0"/>
              <a:t>Friston</a:t>
            </a:r>
            <a:r>
              <a:rPr lang="en-US" sz="1600" dirty="0" smtClean="0"/>
              <a:t>, (2012). </a:t>
            </a:r>
            <a:r>
              <a:rPr lang="en-US" sz="1600" i="1" dirty="0" err="1" smtClean="0"/>
              <a:t>NeuroImage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189"/>
          <a:stretch/>
        </p:blipFill>
        <p:spPr>
          <a:xfrm>
            <a:off x="6688259" y="2081903"/>
            <a:ext cx="2330773" cy="3437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9972" y="2175106"/>
            <a:ext cx="4265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Goal 1</a:t>
            </a:r>
            <a:r>
              <a:rPr lang="en-US" sz="2000" dirty="0" smtClean="0"/>
              <a:t>: Review seed-based functional connectivity approach.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972" y="3113921"/>
            <a:ext cx="4265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Goal 2</a:t>
            </a:r>
            <a:r>
              <a:rPr lang="en-US" sz="2000" dirty="0" smtClean="0"/>
              <a:t>: Introduce alternative approach involving independent component analysis and dual regression.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778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7043" y="1278897"/>
            <a:ext cx="851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Independent component analysis (ICA) decomposes data (</a:t>
            </a:r>
            <a:r>
              <a:rPr lang="en-US" sz="2000" b="1" dirty="0" smtClean="0">
                <a:solidFill>
                  <a:srgbClr val="FF0000"/>
                </a:solidFill>
              </a:rPr>
              <a:t>X</a:t>
            </a:r>
            <a:r>
              <a:rPr lang="en-US" sz="2000" dirty="0" smtClean="0"/>
              <a:t>) into a mixing matrix (</a:t>
            </a:r>
            <a:r>
              <a:rPr lang="en-US" sz="2000" b="1" i="1" dirty="0" smtClean="0">
                <a:solidFill>
                  <a:srgbClr val="000090"/>
                </a:solidFill>
              </a:rPr>
              <a:t>A</a:t>
            </a:r>
            <a:r>
              <a:rPr lang="en-US" sz="2000" dirty="0" smtClean="0"/>
              <a:t>) and spatially independent source signals (</a:t>
            </a:r>
            <a:r>
              <a:rPr lang="en-US" sz="2000" b="1" dirty="0" smtClean="0"/>
              <a:t>s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Moving Beyond the GLM with Independent Component Analysis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19" y="2698229"/>
            <a:ext cx="490868" cy="601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73" y="2074918"/>
            <a:ext cx="489268" cy="6011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66" y="2700063"/>
            <a:ext cx="502060" cy="605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16" y="2076945"/>
            <a:ext cx="489878" cy="597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605" y="2677518"/>
            <a:ext cx="529209" cy="6323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169" y="2060453"/>
            <a:ext cx="506108" cy="630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593" y="2672404"/>
            <a:ext cx="517861" cy="6307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352" y="2064857"/>
            <a:ext cx="508496" cy="621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5233" y="2690109"/>
            <a:ext cx="507530" cy="614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3923" y="2065390"/>
            <a:ext cx="518245" cy="6202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043" y="2175476"/>
            <a:ext cx="242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X</a:t>
            </a:r>
            <a:r>
              <a:rPr lang="en-US" sz="4000" dirty="0" smtClean="0"/>
              <a:t> = </a:t>
            </a:r>
            <a:r>
              <a:rPr lang="en-US" sz="4000" i="1" dirty="0" err="1" smtClean="0">
                <a:solidFill>
                  <a:srgbClr val="000090"/>
                </a:solidFill>
              </a:rPr>
              <a:t>Α</a:t>
            </a:r>
            <a:r>
              <a:rPr lang="en-US" sz="4000" dirty="0" err="1" smtClean="0"/>
              <a:t>s</a:t>
            </a:r>
            <a:r>
              <a:rPr lang="en-US" sz="4000" dirty="0" smtClean="0"/>
              <a:t> + </a:t>
            </a:r>
            <a:r>
              <a:rPr lang="en-US" sz="4000" dirty="0" err="1"/>
              <a:t>η</a:t>
            </a:r>
            <a:endParaRPr lang="en-US" sz="4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140819" y="3425952"/>
            <a:ext cx="1477722" cy="1332830"/>
            <a:chOff x="-3571795" y="1688442"/>
            <a:chExt cx="1477722" cy="1332830"/>
          </a:xfrm>
        </p:grpSpPr>
        <p:sp>
          <p:nvSpPr>
            <p:cNvPr id="28" name="Rounded Rectangle 27"/>
            <p:cNvSpPr/>
            <p:nvPr/>
          </p:nvSpPr>
          <p:spPr>
            <a:xfrm>
              <a:off x="-3571795" y="1688442"/>
              <a:ext cx="1477722" cy="133283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514075" y="1784662"/>
              <a:ext cx="1335314" cy="113718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94913" y="3890811"/>
            <a:ext cx="1477722" cy="1332830"/>
            <a:chOff x="-3571795" y="1688442"/>
            <a:chExt cx="1477722" cy="1332830"/>
          </a:xfrm>
        </p:grpSpPr>
        <p:sp>
          <p:nvSpPr>
            <p:cNvPr id="31" name="Rounded Rectangle 30"/>
            <p:cNvSpPr/>
            <p:nvPr/>
          </p:nvSpPr>
          <p:spPr>
            <a:xfrm>
              <a:off x="-3571795" y="1688442"/>
              <a:ext cx="1477722" cy="133283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514075" y="1784662"/>
              <a:ext cx="1335314" cy="113718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049007" y="4355670"/>
            <a:ext cx="1477722" cy="1332830"/>
            <a:chOff x="-3571795" y="1688442"/>
            <a:chExt cx="1477722" cy="1332830"/>
          </a:xfrm>
        </p:grpSpPr>
        <p:sp>
          <p:nvSpPr>
            <p:cNvPr id="34" name="Rounded Rectangle 33"/>
            <p:cNvSpPr/>
            <p:nvPr/>
          </p:nvSpPr>
          <p:spPr>
            <a:xfrm>
              <a:off x="-3571795" y="1688442"/>
              <a:ext cx="1477722" cy="133283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514075" y="1784662"/>
              <a:ext cx="1335314" cy="1137188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503101" y="4820529"/>
            <a:ext cx="1477722" cy="1332830"/>
            <a:chOff x="-3571795" y="1688442"/>
            <a:chExt cx="1477722" cy="1332830"/>
          </a:xfrm>
        </p:grpSpPr>
        <p:sp>
          <p:nvSpPr>
            <p:cNvPr id="37" name="Rounded Rectangle 36"/>
            <p:cNvSpPr/>
            <p:nvPr/>
          </p:nvSpPr>
          <p:spPr>
            <a:xfrm>
              <a:off x="-3571795" y="1688442"/>
              <a:ext cx="1477722" cy="133283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514075" y="1784662"/>
              <a:ext cx="1335314" cy="1137188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-57720" y="2982096"/>
            <a:ext cx="153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All Voxels</a:t>
            </a:r>
            <a:endParaRPr lang="en-US" sz="2000" b="1" baseline="-25000" dirty="0" smtClean="0">
              <a:solidFill>
                <a:srgbClr val="FF0000"/>
              </a:solidFill>
            </a:endParaRPr>
          </a:p>
        </p:txBody>
      </p:sp>
      <p:pic>
        <p:nvPicPr>
          <p:cNvPr id="40" name="Picture 39" descr="melodic10_dim2.t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18" y="3329151"/>
            <a:ext cx="3148890" cy="310600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638963" y="2196055"/>
            <a:ext cx="26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Source Signals </a:t>
            </a:r>
            <a:r>
              <a:rPr lang="en-US" sz="1400" dirty="0" smtClean="0"/>
              <a:t>independent spatial maps</a:t>
            </a:r>
          </a:p>
          <a:p>
            <a:pPr algn="ctr"/>
            <a:r>
              <a:rPr lang="en-US" sz="1400" i="1" dirty="0" smtClean="0"/>
              <a:t>(think “beta images”)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5336" y="4463256"/>
            <a:ext cx="21684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0"/>
                </a:solidFill>
              </a:rPr>
              <a:t>Mixing Matrix</a:t>
            </a:r>
          </a:p>
          <a:p>
            <a:pPr algn="ctr"/>
            <a:r>
              <a:rPr lang="en-US" sz="1400" i="1" dirty="0" smtClean="0">
                <a:solidFill>
                  <a:srgbClr val="000090"/>
                </a:solidFill>
              </a:rPr>
              <a:t>(think “design matrix”)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5379" y="4637692"/>
            <a:ext cx="1687019" cy="1758973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2775477">
            <a:off x="192400" y="5379845"/>
            <a:ext cx="98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2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GLM is confirmatory</a:t>
            </a:r>
          </a:p>
          <a:p>
            <a:pPr lvl="1"/>
            <a:r>
              <a:rPr lang="en-US" dirty="0" smtClean="0"/>
              <a:t>“How well does the data fit my model?”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Results depend on the model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/>
              <a:t>ICA is exploratory</a:t>
            </a:r>
          </a:p>
          <a:p>
            <a:pPr lvl="1"/>
            <a:r>
              <a:rPr lang="en-US" dirty="0" smtClean="0"/>
              <a:t>“Is there anything interesting in my data?”</a:t>
            </a:r>
          </a:p>
          <a:p>
            <a:pPr lvl="1"/>
            <a:r>
              <a:rPr lang="en-US" dirty="0" smtClean="0"/>
              <a:t>Can give unexpected results</a:t>
            </a:r>
          </a:p>
          <a:p>
            <a:pPr lvl="1"/>
            <a:endParaRPr lang="en-US" dirty="0"/>
          </a:p>
          <a:p>
            <a:r>
              <a:rPr lang="en-US" b="1" dirty="0" smtClean="0"/>
              <a:t>Multivariate approach offers at least two advantages:</a:t>
            </a:r>
          </a:p>
          <a:p>
            <a:pPr lvl="1"/>
            <a:r>
              <a:rPr lang="en-US" dirty="0" smtClean="0"/>
              <a:t>Investigating large-scale networks </a:t>
            </a:r>
          </a:p>
          <a:p>
            <a:pPr marL="457200" lvl="1" indent="0">
              <a:buNone/>
            </a:pPr>
            <a:r>
              <a:rPr lang="en-US" sz="2100" dirty="0"/>
              <a:t>	</a:t>
            </a:r>
            <a:r>
              <a:rPr lang="en-US" sz="2100" dirty="0" smtClean="0"/>
              <a:t>(e.g., Smith et al., 2014, </a:t>
            </a:r>
            <a:r>
              <a:rPr lang="en-US" sz="2100" i="1" dirty="0" err="1" smtClean="0"/>
              <a:t>NeuroImage</a:t>
            </a:r>
            <a:r>
              <a:rPr lang="en-US" sz="2100" dirty="0" smtClean="0"/>
              <a:t>)</a:t>
            </a:r>
          </a:p>
          <a:p>
            <a:pPr lvl="1"/>
            <a:r>
              <a:rPr lang="en-US" dirty="0" smtClean="0"/>
              <a:t>Dissociating overlapping response patterns </a:t>
            </a:r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2100" dirty="0" smtClean="0"/>
              <a:t>(e.g., </a:t>
            </a:r>
            <a:r>
              <a:rPr lang="en-US" sz="2100" dirty="0" err="1" smtClean="0"/>
              <a:t>Utevsky</a:t>
            </a:r>
            <a:r>
              <a:rPr lang="en-US" sz="2100" dirty="0" smtClean="0"/>
              <a:t>, Smith, </a:t>
            </a:r>
            <a:r>
              <a:rPr lang="en-US" sz="2100" dirty="0" err="1" smtClean="0"/>
              <a:t>Huettel</a:t>
            </a:r>
            <a:r>
              <a:rPr lang="en-US" sz="2100" dirty="0" smtClean="0"/>
              <a:t>, 2014, </a:t>
            </a:r>
            <a:r>
              <a:rPr lang="en-US" sz="2100" i="1" dirty="0" smtClean="0"/>
              <a:t>Journal of Neuroscience</a:t>
            </a:r>
            <a:r>
              <a:rPr lang="en-US" sz="2100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B</a:t>
            </a:r>
            <a:r>
              <a:rPr lang="en-US" dirty="0" smtClean="0"/>
              <a:t>other with ICA?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3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Networks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050" y="6203184"/>
            <a:ext cx="400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Smith et al. (2009). </a:t>
            </a:r>
            <a:r>
              <a:rPr lang="en-US" sz="1400" i="1" dirty="0" smtClean="0"/>
              <a:t>PNAS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-25399" y="1303754"/>
            <a:ext cx="1852639" cy="2514598"/>
            <a:chOff x="259648" y="1303753"/>
            <a:chExt cx="1852639" cy="25145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144" y="1470650"/>
              <a:ext cx="1543143" cy="2180805"/>
            </a:xfrm>
            <a:prstGeom prst="round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828374" y="2391775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Default-Mode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05651" y="1303754"/>
            <a:ext cx="1829998" cy="2514598"/>
            <a:chOff x="4764103" y="1303753"/>
            <a:chExt cx="1829998" cy="251459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9218" y="1470650"/>
              <a:ext cx="1504883" cy="2180805"/>
            </a:xfrm>
            <a:prstGeom prst="round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16200000">
              <a:off x="3676081" y="2391775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/>
                <a:t>Fronto</a:t>
              </a:r>
              <a:r>
                <a:rPr lang="en-US" sz="1600" dirty="0" smtClean="0"/>
                <a:t>-Parietal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8263" y="1317409"/>
            <a:ext cx="1849268" cy="2514598"/>
            <a:chOff x="2233895" y="1303754"/>
            <a:chExt cx="1849268" cy="25145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526" y="1477026"/>
              <a:ext cx="1517637" cy="2168053"/>
            </a:xfrm>
            <a:prstGeom prst="round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rot="16200000">
              <a:off x="1145873" y="2391776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Executive-Control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7984" y="3777253"/>
            <a:ext cx="1932525" cy="2514598"/>
            <a:chOff x="228899" y="3777252"/>
            <a:chExt cx="1932525" cy="25145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4388" t="4556"/>
            <a:stretch/>
          </p:blipFill>
          <p:spPr>
            <a:xfrm>
              <a:off x="520006" y="3923362"/>
              <a:ext cx="1641418" cy="2222379"/>
            </a:xfrm>
            <a:prstGeom prst="round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16200000">
              <a:off x="-859123" y="4865274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Sensorimotor</a:t>
              </a:r>
              <a:endParaRPr lang="en-US" sz="1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49098" y="3777253"/>
            <a:ext cx="1880510" cy="2514598"/>
            <a:chOff x="2683004" y="3777252"/>
            <a:chExt cx="1880510" cy="2514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l="6659" t="5242" r="5258"/>
            <a:stretch/>
          </p:blipFill>
          <p:spPr>
            <a:xfrm>
              <a:off x="3020323" y="3923120"/>
              <a:ext cx="1543191" cy="2222863"/>
            </a:xfrm>
            <a:prstGeom prst="round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6200000">
              <a:off x="1594982" y="4865274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Auditory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00607" y="3695323"/>
            <a:ext cx="1922017" cy="2514598"/>
            <a:chOff x="5268246" y="3777253"/>
            <a:chExt cx="1922017" cy="25145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/>
            <a:srcRect l="5109" t="3249"/>
            <a:stretch/>
          </p:blipFill>
          <p:spPr>
            <a:xfrm>
              <a:off x="5600886" y="4036635"/>
              <a:ext cx="1589377" cy="2204692"/>
            </a:xfrm>
            <a:prstGeom prst="round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4180224" y="4865275"/>
              <a:ext cx="2514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Visual</a:t>
              </a:r>
              <a:endParaRPr lang="en-US" sz="16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87289" y="1840182"/>
            <a:ext cx="351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Independent Component Analysis</a:t>
            </a:r>
            <a:r>
              <a:rPr lang="en-US" dirty="0" smtClean="0"/>
              <a:t> (ICA) is a model-free approach for estimating networks.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01589" y="3921125"/>
            <a:ext cx="3284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onnectivity with these networks can be estimated using </a:t>
            </a:r>
            <a:r>
              <a:rPr lang="en-US" b="1" dirty="0" smtClean="0"/>
              <a:t>dual regression</a:t>
            </a:r>
            <a:r>
              <a:rPr lang="en-US" dirty="0" smtClean="0"/>
              <a:t> 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Filippini</a:t>
            </a:r>
            <a:r>
              <a:rPr lang="en-US" sz="1400" dirty="0" smtClean="0"/>
              <a:t> et al., 2009, </a:t>
            </a:r>
            <a:r>
              <a:rPr lang="en-US" sz="1400" i="1" dirty="0" smtClean="0"/>
              <a:t>PNAS</a:t>
            </a:r>
            <a:r>
              <a:rPr lang="en-US" sz="1400" dirty="0" smtClean="0"/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8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e 1"/>
          <p:cNvSpPr/>
          <p:nvPr/>
        </p:nvSpPr>
        <p:spPr>
          <a:xfrm>
            <a:off x="2235485" y="871193"/>
            <a:ext cx="454940" cy="5030094"/>
          </a:xfrm>
          <a:prstGeom prst="leftBrace">
            <a:avLst/>
          </a:prstGeom>
          <a:ln w="444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192213" y="871193"/>
            <a:ext cx="448984" cy="906412"/>
          </a:xfrm>
          <a:prstGeom prst="rightBrace">
            <a:avLst/>
          </a:prstGeom>
          <a:ln w="444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35952" y="1081115"/>
            <a:ext cx="24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alibri"/>
              </a:rPr>
              <a:t>Not an iceberg</a:t>
            </a:r>
            <a:endParaRPr lang="en-US" sz="20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395" y="3143837"/>
            <a:ext cx="24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alibri"/>
              </a:rPr>
              <a:t>Iceberg</a:t>
            </a:r>
            <a:endParaRPr lang="en-US" sz="20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395" y="3517915"/>
            <a:ext cx="24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prstClr val="white"/>
                </a:solidFill>
                <a:latin typeface="Calibri"/>
              </a:rPr>
              <a:t>Neural Network</a:t>
            </a:r>
            <a:endParaRPr lang="en-US" sz="2000" b="1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8326" y="1451598"/>
            <a:ext cx="294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prstClr val="white"/>
                </a:solidFill>
                <a:latin typeface="Calibri"/>
              </a:rPr>
              <a:t>Not a Neural Network</a:t>
            </a:r>
            <a:endParaRPr lang="en-US" sz="2000" b="1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4377" y="4709937"/>
            <a:ext cx="3362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prstClr val="white"/>
                </a:solidFill>
                <a:latin typeface="Calibri"/>
              </a:rPr>
              <a:t>Dual Regression</a:t>
            </a:r>
          </a:p>
          <a:p>
            <a:pPr>
              <a:spcAft>
                <a:spcPts val="600"/>
              </a:spcAft>
            </a:pPr>
            <a:r>
              <a:rPr lang="en-US" sz="1500" u="sng" dirty="0" smtClean="0">
                <a:solidFill>
                  <a:prstClr val="white"/>
                </a:solidFill>
                <a:latin typeface="Calibri"/>
              </a:rPr>
              <a:t>Step 1</a:t>
            </a:r>
            <a:r>
              <a:rPr lang="en-US" sz="1500" dirty="0" smtClean="0">
                <a:solidFill>
                  <a:prstClr val="white"/>
                </a:solidFill>
                <a:latin typeface="Calibri"/>
              </a:rPr>
              <a:t>: </a:t>
            </a:r>
            <a:r>
              <a:rPr lang="en-US" sz="1500" dirty="0">
                <a:solidFill>
                  <a:prstClr val="white"/>
                </a:solidFill>
                <a:latin typeface="Calibri"/>
              </a:rPr>
              <a:t>For each network, estimates subject-specific temporal characteristics.</a:t>
            </a:r>
          </a:p>
          <a:p>
            <a:pPr>
              <a:spcAft>
                <a:spcPts val="600"/>
              </a:spcAft>
            </a:pPr>
            <a:r>
              <a:rPr lang="en-US" sz="1500" u="sng" dirty="0" smtClean="0">
                <a:solidFill>
                  <a:prstClr val="white"/>
                </a:solidFill>
                <a:latin typeface="Calibri"/>
              </a:rPr>
              <a:t>Step 2</a:t>
            </a:r>
            <a:r>
              <a:rPr lang="en-US" sz="1500" dirty="0" smtClean="0">
                <a:solidFill>
                  <a:prstClr val="white"/>
                </a:solidFill>
                <a:latin typeface="Calibri"/>
              </a:rPr>
              <a:t>: </a:t>
            </a:r>
            <a:r>
              <a:rPr lang="en-US" sz="1500" dirty="0">
                <a:solidFill>
                  <a:prstClr val="white"/>
                </a:solidFill>
                <a:latin typeface="Calibri"/>
              </a:rPr>
              <a:t>For each voxel, estimates subject-specific functional connectivity with each network.</a:t>
            </a:r>
          </a:p>
        </p:txBody>
      </p:sp>
    </p:spTree>
    <p:extLst>
      <p:ext uri="{BB962C8B-B14F-4D97-AF65-F5344CB8AC3E}">
        <p14:creationId xmlns:p14="http://schemas.microsoft.com/office/powerpoint/2010/main" val="51648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Quantifying Individual Differences in Connectivity with Networks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7208"/>
          <a:stretch/>
        </p:blipFill>
        <p:spPr>
          <a:xfrm>
            <a:off x="540050" y="1379805"/>
            <a:ext cx="7978801" cy="202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3344" r="51812" b="20669"/>
          <a:stretch/>
        </p:blipFill>
        <p:spPr>
          <a:xfrm>
            <a:off x="540051" y="4059974"/>
            <a:ext cx="3844836" cy="2223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2527" b="56676"/>
          <a:stretch/>
        </p:blipFill>
        <p:spPr>
          <a:xfrm>
            <a:off x="540050" y="3401283"/>
            <a:ext cx="7978801" cy="66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173" t="43344" b="20669"/>
          <a:stretch/>
        </p:blipFill>
        <p:spPr>
          <a:xfrm>
            <a:off x="4383689" y="4059974"/>
            <a:ext cx="4135162" cy="2223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79" y="6200828"/>
            <a:ext cx="305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Smith et al. (2014), </a:t>
            </a:r>
            <a:r>
              <a:rPr lang="en-US" sz="1600" i="1" dirty="0" err="1" smtClean="0"/>
              <a:t>NeuroImage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768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oc_figure_partN-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40" y="1924066"/>
            <a:ext cx="3108429" cy="35173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Dual-Regression Analysis and Seed-Based Analysis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8256" y="5413492"/>
            <a:ext cx="795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Dual-</a:t>
            </a:r>
            <a:r>
              <a:rPr lang="en-US" sz="2400" dirty="0"/>
              <a:t>r</a:t>
            </a:r>
            <a:r>
              <a:rPr lang="en-US" sz="2400" dirty="0" smtClean="0"/>
              <a:t>egression analysis is better at detecting individual differences in connectivity with networks.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7" y="2215134"/>
            <a:ext cx="1969008" cy="24778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65212" y="3396031"/>
            <a:ext cx="175651" cy="175629"/>
          </a:xfrm>
          <a:prstGeom prst="ellipse">
            <a:avLst/>
          </a:prstGeom>
          <a:solidFill>
            <a:srgbClr val="00009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20460" y="3426841"/>
            <a:ext cx="175651" cy="175629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6618" y="1479448"/>
            <a:ext cx="321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Auditory Network Identified with ICA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2512953" y="3560600"/>
            <a:ext cx="308922" cy="73360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62894" y="3613532"/>
            <a:ext cx="335900" cy="70859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63422" y="4304208"/>
            <a:ext cx="1381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Target: Right </a:t>
            </a:r>
            <a:r>
              <a:rPr lang="en-US" sz="1400" dirty="0" err="1" smtClean="0"/>
              <a:t>Heschl’s</a:t>
            </a:r>
            <a:r>
              <a:rPr lang="en-US" sz="1400" dirty="0" smtClean="0"/>
              <a:t> </a:t>
            </a:r>
            <a:r>
              <a:rPr lang="en-US" sz="1400" dirty="0" err="1" smtClean="0"/>
              <a:t>Gyrus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47508" y="4304208"/>
            <a:ext cx="1381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Seed: Left </a:t>
            </a:r>
            <a:r>
              <a:rPr lang="en-US" sz="1400" dirty="0" err="1" smtClean="0"/>
              <a:t>Heschl’s</a:t>
            </a:r>
            <a:r>
              <a:rPr lang="en-US" sz="1400" dirty="0" smtClean="0"/>
              <a:t> </a:t>
            </a:r>
            <a:r>
              <a:rPr lang="en-US" sz="1400" dirty="0" err="1" smtClean="0"/>
              <a:t>Gyrus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29882" y="1479448"/>
            <a:ext cx="356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ROC Analysis using Target Region</a:t>
            </a:r>
            <a:endParaRPr lang="en-US" b="1" dirty="0"/>
          </a:p>
        </p:txBody>
      </p:sp>
      <p:pic>
        <p:nvPicPr>
          <p:cNvPr id="18" name="Picture 17" descr="roc_figure_partN-3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40" y="1924066"/>
            <a:ext cx="3108429" cy="3517392"/>
          </a:xfrm>
          <a:prstGeom prst="rect">
            <a:avLst/>
          </a:prstGeom>
        </p:spPr>
      </p:pic>
      <p:pic>
        <p:nvPicPr>
          <p:cNvPr id="2" name="Picture 1" descr="roc_figure_partN_new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40" y="1924066"/>
            <a:ext cx="3108429" cy="3517392"/>
          </a:xfrm>
          <a:prstGeom prst="rect">
            <a:avLst/>
          </a:prstGeom>
        </p:spPr>
      </p:pic>
      <p:pic>
        <p:nvPicPr>
          <p:cNvPr id="14" name="Picture 13" descr="roc_figure_partN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40" y="1924066"/>
            <a:ext cx="3108429" cy="35173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979" y="6200828"/>
            <a:ext cx="305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Smith et al. (2014), </a:t>
            </a:r>
            <a:r>
              <a:rPr lang="en-US" sz="1600" i="1" dirty="0" err="1" smtClean="0"/>
              <a:t>NeuroImage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738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998" y="2729016"/>
            <a:ext cx="7483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</a:rPr>
              <a:t>Goal 1: Review seed-based functional connectivity approach.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5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Neuroimaging Data:</a:t>
            </a:r>
            <a:br>
              <a:rPr lang="en-US" dirty="0" smtClean="0"/>
            </a:br>
            <a:r>
              <a:rPr lang="en-US" dirty="0" smtClean="0"/>
              <a:t>The General Linear Model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1400" y="2082310"/>
            <a:ext cx="254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Y</a:t>
            </a:r>
            <a:r>
              <a:rPr lang="en-US" sz="4000" dirty="0" smtClean="0"/>
              <a:t> = </a:t>
            </a:r>
            <a:r>
              <a:rPr lang="en-US" sz="4000" dirty="0" smtClean="0">
                <a:solidFill>
                  <a:srgbClr val="000090"/>
                </a:solidFill>
              </a:rPr>
              <a:t>X</a:t>
            </a:r>
            <a:r>
              <a:rPr lang="en-US" sz="4000" dirty="0" smtClean="0"/>
              <a:t>β + </a:t>
            </a:r>
            <a:r>
              <a:rPr lang="en-US" sz="4000" dirty="0" err="1" smtClean="0"/>
              <a:t>ε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57043" y="1375117"/>
            <a:ext cx="851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Most neuroimaging studies employ the general linear model (GLM) to evaluate the relationship (</a:t>
            </a:r>
            <a:r>
              <a:rPr lang="en-US" sz="2000" b="1" dirty="0" smtClean="0"/>
              <a:t>β</a:t>
            </a:r>
            <a:r>
              <a:rPr lang="en-US" sz="2000" dirty="0" smtClean="0"/>
              <a:t>) between each voxel (</a:t>
            </a:r>
            <a:r>
              <a:rPr lang="en-US" sz="2000" b="1" dirty="0" smtClean="0">
                <a:solidFill>
                  <a:srgbClr val="FF0000"/>
                </a:solidFill>
              </a:rPr>
              <a:t>Y</a:t>
            </a:r>
            <a:r>
              <a:rPr lang="en-US" sz="2000" dirty="0" smtClean="0"/>
              <a:t>) and a hypothesized model (</a:t>
            </a:r>
            <a:r>
              <a:rPr lang="en-US" sz="2000" b="1" dirty="0" smtClean="0">
                <a:solidFill>
                  <a:srgbClr val="000090"/>
                </a:solidFill>
              </a:rPr>
              <a:t>X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pic>
        <p:nvPicPr>
          <p:cNvPr id="12" name="Picture 11" descr="timecourses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06"/>
          <a:stretch/>
        </p:blipFill>
        <p:spPr>
          <a:xfrm>
            <a:off x="387517" y="3446063"/>
            <a:ext cx="541246" cy="2886565"/>
          </a:xfrm>
          <a:prstGeom prst="rect">
            <a:avLst/>
          </a:prstGeom>
        </p:spPr>
      </p:pic>
      <p:pic>
        <p:nvPicPr>
          <p:cNvPr id="13" name="Picture 12" descr="timecourses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7"/>
          <a:stretch/>
        </p:blipFill>
        <p:spPr>
          <a:xfrm>
            <a:off x="1530202" y="3446063"/>
            <a:ext cx="1304624" cy="2886565"/>
          </a:xfrm>
          <a:prstGeom prst="rect">
            <a:avLst/>
          </a:prstGeom>
        </p:spPr>
      </p:pic>
      <p:pic>
        <p:nvPicPr>
          <p:cNvPr id="14" name="Picture 13" descr="timecourses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61582"/>
          <a:stretch/>
        </p:blipFill>
        <p:spPr>
          <a:xfrm>
            <a:off x="306787" y="3446063"/>
            <a:ext cx="702707" cy="2883711"/>
          </a:xfrm>
          <a:prstGeom prst="rect">
            <a:avLst/>
          </a:prstGeom>
        </p:spPr>
      </p:pic>
      <p:pic>
        <p:nvPicPr>
          <p:cNvPr id="15" name="Picture 14" descr="timecourses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6" r="40513"/>
          <a:stretch/>
        </p:blipFill>
        <p:spPr>
          <a:xfrm>
            <a:off x="316019" y="3446063"/>
            <a:ext cx="684242" cy="2883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8" y="5619192"/>
            <a:ext cx="3024603" cy="23433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18637" y="2905120"/>
            <a:ext cx="10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0"/>
                </a:solidFill>
              </a:rPr>
              <a:t>Faces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6452" y="2905120"/>
            <a:ext cx="10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0"/>
                </a:solidFill>
              </a:rPr>
              <a:t>Houses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57720" y="2905120"/>
            <a:ext cx="153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Voxel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(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x,y,z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324" y="608290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β value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7795960" y="5795018"/>
            <a:ext cx="29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62343" y="5795018"/>
            <a:ext cx="374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84941" y="5795018"/>
            <a:ext cx="30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795960" y="4849431"/>
            <a:ext cx="0" cy="76976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588517" y="4849431"/>
            <a:ext cx="0" cy="76976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738811">
            <a:off x="7057025" y="4214325"/>
            <a:ext cx="10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Houses</a:t>
            </a:r>
          </a:p>
        </p:txBody>
      </p:sp>
      <p:sp>
        <p:nvSpPr>
          <p:cNvPr id="34" name="TextBox 33"/>
          <p:cNvSpPr txBox="1"/>
          <p:nvPr/>
        </p:nvSpPr>
        <p:spPr>
          <a:xfrm rot="2755567">
            <a:off x="5852753" y="4213236"/>
            <a:ext cx="10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Faces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70" y="2871419"/>
            <a:ext cx="2121522" cy="25592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331" y="2884889"/>
            <a:ext cx="2047437" cy="25323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909577" y="2195599"/>
            <a:ext cx="13853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Houses</a:t>
            </a:r>
          </a:p>
          <a:p>
            <a:pPr algn="ctr"/>
            <a:r>
              <a:rPr lang="en-US" dirty="0" smtClean="0"/>
              <a:t>(β image)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0395" y="2195599"/>
            <a:ext cx="13853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Faces </a:t>
            </a:r>
          </a:p>
          <a:p>
            <a:pPr algn="ctr"/>
            <a:r>
              <a:rPr lang="en-US" dirty="0" smtClean="0"/>
              <a:t>(β 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726E-6 1.2051E-6 L -0.17475 0.0027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7" y="13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065E-6 4.05562E-6 L -0.17891 0.0055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29 0 " pathEditMode="relative" ptsTypes="AA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29 0 " pathEditMode="relative" ptsTypes="AA">
                                      <p:cBhvr>
                                        <p:cTn id="7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11" grpId="0"/>
      <p:bldP spid="28" grpId="0"/>
      <p:bldP spid="29" grpId="0"/>
      <p:bldP spid="30" grpId="0"/>
      <p:bldP spid="33" grpId="0"/>
      <p:bldP spid="33" grpId="1"/>
      <p:bldP spid="33" grpId="2"/>
      <p:bldP spid="34" grpId="0"/>
      <p:bldP spid="34" grpId="1"/>
      <p:bldP spid="34" grpId="2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523" y="107046"/>
            <a:ext cx="8730310" cy="1041607"/>
          </a:xfrm>
        </p:spPr>
        <p:txBody>
          <a:bodyPr>
            <a:noAutofit/>
          </a:bodyPr>
          <a:lstStyle/>
          <a:p>
            <a:r>
              <a:rPr lang="en-US" sz="4400" dirty="0" smtClean="0"/>
              <a:t>Functional Connectivity Analysis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8739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Seed Region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69164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Target Region(s)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196"/>
            <a:ext cx="2771457" cy="24751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22" y="3978488"/>
            <a:ext cx="2498378" cy="2422846"/>
          </a:xfrm>
          <a:prstGeom prst="rect">
            <a:avLst/>
          </a:prstGeom>
        </p:spPr>
      </p:pic>
      <p:sp>
        <p:nvSpPr>
          <p:cNvPr id="47" name="Freeform 13"/>
          <p:cNvSpPr>
            <a:spLocks/>
          </p:cNvSpPr>
          <p:nvPr/>
        </p:nvSpPr>
        <p:spPr bwMode="auto">
          <a:xfrm rot="21446560">
            <a:off x="2469647" y="4377803"/>
            <a:ext cx="4948990" cy="937785"/>
          </a:xfrm>
          <a:custGeom>
            <a:avLst/>
            <a:gdLst>
              <a:gd name="T0" fmla="*/ 0 w 3937000"/>
              <a:gd name="T1" fmla="*/ 1224175 h 1604557"/>
              <a:gd name="T2" fmla="*/ 1955800 w 3937000"/>
              <a:gd name="T3" fmla="*/ 4359 h 1604557"/>
              <a:gd name="T4" fmla="*/ 3937000 w 3937000"/>
              <a:gd name="T5" fmla="*/ 1605367 h 1604557"/>
              <a:gd name="T6" fmla="*/ 3937000 w 3937000"/>
              <a:gd name="T7" fmla="*/ 1605367 h 1604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37000" h="1604557">
                <a:moveTo>
                  <a:pt x="0" y="1223557"/>
                </a:moveTo>
                <a:cubicBezTo>
                  <a:pt x="649816" y="582207"/>
                  <a:pt x="1299633" y="-59143"/>
                  <a:pt x="1955800" y="4357"/>
                </a:cubicBezTo>
                <a:cubicBezTo>
                  <a:pt x="2611967" y="67857"/>
                  <a:pt x="3937000" y="1604557"/>
                  <a:pt x="3937000" y="1604557"/>
                </a:cubicBezTo>
              </a:path>
            </a:pathLst>
          </a:custGeom>
          <a:noFill/>
          <a:ln w="41275" cmpd="sng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6478" y="1450877"/>
            <a:ext cx="8091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two areas exhibit </a:t>
            </a:r>
            <a:r>
              <a:rPr lang="en-US" sz="2400" i="1" dirty="0" smtClean="0"/>
              <a:t>functional connectivity</a:t>
            </a:r>
            <a:r>
              <a:rPr lang="en-US" sz="2400" dirty="0" smtClean="0"/>
              <a:t> with each other, they will have similar activation across time.</a:t>
            </a:r>
            <a:endParaRPr lang="en-US" sz="2400" dirty="0"/>
          </a:p>
        </p:txBody>
      </p:sp>
      <p:pic>
        <p:nvPicPr>
          <p:cNvPr id="22" name="Picture 21" descr="phys_fin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135466" y="2923986"/>
            <a:ext cx="2700867" cy="1054502"/>
          </a:xfrm>
          <a:prstGeom prst="rect">
            <a:avLst/>
          </a:prstGeom>
        </p:spPr>
      </p:pic>
      <p:pic>
        <p:nvPicPr>
          <p:cNvPr id="24" name="Picture 23" descr="phys_fin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6307666" y="2929384"/>
            <a:ext cx="2700867" cy="10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523" y="107046"/>
            <a:ext cx="8730310" cy="1041607"/>
          </a:xfrm>
        </p:spPr>
        <p:txBody>
          <a:bodyPr>
            <a:noAutofit/>
          </a:bodyPr>
          <a:lstStyle/>
          <a:p>
            <a:r>
              <a:rPr lang="en-US" sz="4400" dirty="0" smtClean="0"/>
              <a:t>Functional Connectivity Analysis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8739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Seed Region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9164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Target Region(s)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196"/>
            <a:ext cx="2771457" cy="24751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22" y="3978488"/>
            <a:ext cx="2498378" cy="2422846"/>
          </a:xfrm>
          <a:prstGeom prst="rect">
            <a:avLst/>
          </a:prstGeom>
        </p:spPr>
      </p:pic>
      <p:sp>
        <p:nvSpPr>
          <p:cNvPr id="47" name="Freeform 13"/>
          <p:cNvSpPr>
            <a:spLocks/>
          </p:cNvSpPr>
          <p:nvPr/>
        </p:nvSpPr>
        <p:spPr bwMode="auto">
          <a:xfrm rot="21446560">
            <a:off x="2469647" y="4377803"/>
            <a:ext cx="4948990" cy="937785"/>
          </a:xfrm>
          <a:custGeom>
            <a:avLst/>
            <a:gdLst>
              <a:gd name="T0" fmla="*/ 0 w 3937000"/>
              <a:gd name="T1" fmla="*/ 1224175 h 1604557"/>
              <a:gd name="T2" fmla="*/ 1955800 w 3937000"/>
              <a:gd name="T3" fmla="*/ 4359 h 1604557"/>
              <a:gd name="T4" fmla="*/ 3937000 w 3937000"/>
              <a:gd name="T5" fmla="*/ 1605367 h 1604557"/>
              <a:gd name="T6" fmla="*/ 3937000 w 3937000"/>
              <a:gd name="T7" fmla="*/ 1605367 h 1604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37000" h="1604557">
                <a:moveTo>
                  <a:pt x="0" y="1223557"/>
                </a:moveTo>
                <a:cubicBezTo>
                  <a:pt x="649816" y="582207"/>
                  <a:pt x="1299633" y="-59143"/>
                  <a:pt x="1955800" y="4357"/>
                </a:cubicBezTo>
                <a:cubicBezTo>
                  <a:pt x="2611967" y="67857"/>
                  <a:pt x="3937000" y="1604557"/>
                  <a:pt x="3937000" y="1604557"/>
                </a:cubicBezTo>
              </a:path>
            </a:pathLst>
          </a:custGeom>
          <a:noFill/>
          <a:ln w="41275" cmpd="sng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478" y="1450877"/>
            <a:ext cx="8091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rbel"/>
              </a:rPr>
              <a:t>If two areas exhibit </a:t>
            </a:r>
            <a:r>
              <a:rPr lang="en-US" sz="2400" i="1" dirty="0" smtClean="0">
                <a:solidFill>
                  <a:prstClr val="black"/>
                </a:solidFill>
                <a:latin typeface="Corbel"/>
              </a:rPr>
              <a:t>functional connectivity</a:t>
            </a: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 with each other, they will have similar activation across time.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22" name="Picture 21" descr="phys_fin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135466" y="2923986"/>
            <a:ext cx="2700867" cy="1054502"/>
          </a:xfrm>
          <a:prstGeom prst="rect">
            <a:avLst/>
          </a:prstGeom>
        </p:spPr>
      </p:pic>
      <p:pic>
        <p:nvPicPr>
          <p:cNvPr id="24" name="Picture 23" descr="phys_fin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6307666" y="2929384"/>
            <a:ext cx="2700867" cy="10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phys_fi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6307666" y="2929384"/>
            <a:ext cx="2700867" cy="1054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523" y="107046"/>
            <a:ext cx="8730310" cy="1041607"/>
          </a:xfrm>
        </p:spPr>
        <p:txBody>
          <a:bodyPr>
            <a:noAutofit/>
          </a:bodyPr>
          <a:lstStyle/>
          <a:p>
            <a:r>
              <a:rPr lang="en-US" sz="4400" dirty="0" smtClean="0"/>
              <a:t>Functional Connectivity Analysis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8739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Seed Region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6196"/>
            <a:ext cx="2771457" cy="24751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69164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Target Region(s)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822" y="3978488"/>
            <a:ext cx="2498378" cy="2422846"/>
          </a:xfrm>
          <a:prstGeom prst="rect">
            <a:avLst/>
          </a:prstGeom>
        </p:spPr>
      </p:pic>
      <p:sp>
        <p:nvSpPr>
          <p:cNvPr id="47" name="Freeform 13"/>
          <p:cNvSpPr>
            <a:spLocks/>
          </p:cNvSpPr>
          <p:nvPr/>
        </p:nvSpPr>
        <p:spPr bwMode="auto">
          <a:xfrm rot="21446560">
            <a:off x="2469647" y="4377803"/>
            <a:ext cx="4948990" cy="937785"/>
          </a:xfrm>
          <a:custGeom>
            <a:avLst/>
            <a:gdLst>
              <a:gd name="T0" fmla="*/ 0 w 3937000"/>
              <a:gd name="T1" fmla="*/ 1224175 h 1604557"/>
              <a:gd name="T2" fmla="*/ 1955800 w 3937000"/>
              <a:gd name="T3" fmla="*/ 4359 h 1604557"/>
              <a:gd name="T4" fmla="*/ 3937000 w 3937000"/>
              <a:gd name="T5" fmla="*/ 1605367 h 1604557"/>
              <a:gd name="T6" fmla="*/ 3937000 w 3937000"/>
              <a:gd name="T7" fmla="*/ 1605367 h 1604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37000" h="1604557">
                <a:moveTo>
                  <a:pt x="0" y="1223557"/>
                </a:moveTo>
                <a:cubicBezTo>
                  <a:pt x="649816" y="582207"/>
                  <a:pt x="1299633" y="-59143"/>
                  <a:pt x="1955800" y="4357"/>
                </a:cubicBezTo>
                <a:cubicBezTo>
                  <a:pt x="2611967" y="67857"/>
                  <a:pt x="3937000" y="1604557"/>
                  <a:pt x="3937000" y="1604557"/>
                </a:cubicBezTo>
              </a:path>
            </a:pathLst>
          </a:custGeom>
          <a:noFill/>
          <a:ln w="41275" cmpd="sng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29" name="Picture 28" descr="phys_fi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135466" y="2923986"/>
            <a:ext cx="2700867" cy="105450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006800" y="3217857"/>
            <a:ext cx="3385533" cy="1628655"/>
            <a:chOff x="3006800" y="3217857"/>
            <a:chExt cx="3385533" cy="1628655"/>
          </a:xfrm>
        </p:grpSpPr>
        <p:sp>
          <p:nvSpPr>
            <p:cNvPr id="14" name="TextBox 13"/>
            <p:cNvSpPr txBox="1"/>
            <p:nvPr/>
          </p:nvSpPr>
          <p:spPr>
            <a:xfrm>
              <a:off x="3006800" y="3217857"/>
              <a:ext cx="3043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orbel"/>
                </a:rPr>
                <a:t>Psychological Variable:</a:t>
              </a:r>
            </a:p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orbel"/>
                </a:rPr>
                <a:t>High &gt; Low Attractiveness</a:t>
              </a:r>
              <a:endParaRPr lang="en-US" sz="1600" i="1" dirty="0">
                <a:solidFill>
                  <a:prstClr val="black"/>
                </a:solidFill>
                <a:latin typeface="Corbel"/>
              </a:endParaRPr>
            </a:p>
          </p:txBody>
        </p:sp>
        <p:pic>
          <p:nvPicPr>
            <p:cNvPr id="38" name="Picture 37" descr="task_fin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" r="6039" b="4730"/>
            <a:stretch/>
          </p:blipFill>
          <p:spPr>
            <a:xfrm>
              <a:off x="3171750" y="3804096"/>
              <a:ext cx="2713187" cy="104241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20563" y="4242460"/>
              <a:ext cx="671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90"/>
                  </a:solidFill>
                  <a:latin typeface="Corbel"/>
                </a:rPr>
                <a:t>Low</a:t>
              </a:r>
              <a:endParaRPr lang="en-US" sz="1200" b="1" dirty="0">
                <a:solidFill>
                  <a:srgbClr val="000090"/>
                </a:solidFill>
                <a:latin typeface="Corbe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20563" y="3940061"/>
              <a:ext cx="671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90"/>
                  </a:solidFill>
                  <a:latin typeface="Corbel"/>
                </a:rPr>
                <a:t>High</a:t>
              </a:r>
              <a:endParaRPr lang="en-US" sz="1200" b="1" dirty="0">
                <a:solidFill>
                  <a:srgbClr val="000090"/>
                </a:solidFill>
                <a:latin typeface="Corbel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46478" y="1450877"/>
            <a:ext cx="8091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rbel"/>
              </a:rPr>
              <a:t>If two areas exhibit </a:t>
            </a:r>
            <a:r>
              <a:rPr lang="en-US" sz="2400" i="1" dirty="0" smtClean="0">
                <a:solidFill>
                  <a:prstClr val="black"/>
                </a:solidFill>
                <a:latin typeface="Corbel"/>
              </a:rPr>
              <a:t>functional connectivity</a:t>
            </a: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 with each other, they will have similar activation across time.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4078" y="1425477"/>
            <a:ext cx="80919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prstClr val="black"/>
                </a:solidFill>
                <a:latin typeface="Corbel"/>
              </a:rPr>
              <a:t>Psychophysiological Interaction (PPI)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 analyses examine </a:t>
            </a:r>
            <a:r>
              <a:rPr lang="en-US" sz="2600" i="1" dirty="0" smtClean="0">
                <a:solidFill>
                  <a:prstClr val="black"/>
                </a:solidFill>
                <a:latin typeface="Corbel"/>
              </a:rPr>
              <a:t>functional connectivity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orbel"/>
              </a:rPr>
              <a:t>that is 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task dependent</a:t>
            </a:r>
            <a:r>
              <a:rPr lang="en-US" sz="2600" dirty="0">
                <a:solidFill>
                  <a:prstClr val="black"/>
                </a:solidFill>
                <a:latin typeface="Corbe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973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PPI_fi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" r="5797" b="7012"/>
          <a:stretch/>
        </p:blipFill>
        <p:spPr>
          <a:xfrm>
            <a:off x="6291871" y="2923986"/>
            <a:ext cx="2847895" cy="1060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523" y="107046"/>
            <a:ext cx="8730310" cy="1041607"/>
          </a:xfrm>
        </p:spPr>
        <p:txBody>
          <a:bodyPr>
            <a:noAutofit/>
          </a:bodyPr>
          <a:lstStyle/>
          <a:p>
            <a:r>
              <a:rPr lang="en-US" sz="4400" dirty="0" smtClean="0"/>
              <a:t>Functional Connectivity Analysis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94078" y="1425477"/>
            <a:ext cx="80919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prstClr val="black"/>
                </a:solidFill>
                <a:latin typeface="Corbel"/>
              </a:rPr>
              <a:t>Psychophysiological Interaction (PPI)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 analyses examine </a:t>
            </a:r>
            <a:r>
              <a:rPr lang="en-US" sz="2600" i="1" dirty="0" smtClean="0">
                <a:solidFill>
                  <a:prstClr val="black"/>
                </a:solidFill>
                <a:latin typeface="Corbel"/>
              </a:rPr>
              <a:t>functional connectivity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orbel"/>
              </a:rPr>
              <a:t>that is </a:t>
            </a:r>
            <a:r>
              <a:rPr lang="en-US" sz="2600" dirty="0" smtClean="0">
                <a:solidFill>
                  <a:prstClr val="black"/>
                </a:solidFill>
                <a:latin typeface="Corbel"/>
              </a:rPr>
              <a:t>task dependent</a:t>
            </a:r>
            <a:r>
              <a:rPr lang="en-US" sz="2600" dirty="0">
                <a:solidFill>
                  <a:prstClr val="black"/>
                </a:solidFill>
                <a:latin typeface="Corbel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739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Seed Region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6196"/>
            <a:ext cx="2771457" cy="2475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433" y="3983886"/>
            <a:ext cx="2841179" cy="2480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69164" y="2554654"/>
            <a:ext cx="20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orbel"/>
              </a:rPr>
              <a:t>Target Region(s)</a:t>
            </a:r>
            <a:endParaRPr lang="en-US" b="1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Freeform 13"/>
          <p:cNvSpPr>
            <a:spLocks/>
          </p:cNvSpPr>
          <p:nvPr/>
        </p:nvSpPr>
        <p:spPr bwMode="auto">
          <a:xfrm rot="21446560">
            <a:off x="2469647" y="4377803"/>
            <a:ext cx="4948990" cy="937785"/>
          </a:xfrm>
          <a:custGeom>
            <a:avLst/>
            <a:gdLst>
              <a:gd name="T0" fmla="*/ 0 w 3937000"/>
              <a:gd name="T1" fmla="*/ 1224175 h 1604557"/>
              <a:gd name="T2" fmla="*/ 1955800 w 3937000"/>
              <a:gd name="T3" fmla="*/ 4359 h 1604557"/>
              <a:gd name="T4" fmla="*/ 3937000 w 3937000"/>
              <a:gd name="T5" fmla="*/ 1605367 h 1604557"/>
              <a:gd name="T6" fmla="*/ 3937000 w 3937000"/>
              <a:gd name="T7" fmla="*/ 1605367 h 1604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37000" h="1604557">
                <a:moveTo>
                  <a:pt x="0" y="1223557"/>
                </a:moveTo>
                <a:cubicBezTo>
                  <a:pt x="649816" y="582207"/>
                  <a:pt x="1299633" y="-59143"/>
                  <a:pt x="1955800" y="4357"/>
                </a:cubicBezTo>
                <a:cubicBezTo>
                  <a:pt x="2611967" y="67857"/>
                  <a:pt x="3937000" y="1604557"/>
                  <a:pt x="3937000" y="1604557"/>
                </a:cubicBezTo>
              </a:path>
            </a:pathLst>
          </a:custGeom>
          <a:noFill/>
          <a:ln w="41275" cmpd="sng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29" name="Picture 28" descr="phys_fin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5635" b="4425"/>
          <a:stretch/>
        </p:blipFill>
        <p:spPr>
          <a:xfrm>
            <a:off x="135466" y="2923986"/>
            <a:ext cx="2700867" cy="105450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006800" y="3217857"/>
            <a:ext cx="3385533" cy="1628655"/>
            <a:chOff x="3006800" y="3217857"/>
            <a:chExt cx="3385533" cy="1628655"/>
          </a:xfrm>
        </p:grpSpPr>
        <p:sp>
          <p:nvSpPr>
            <p:cNvPr id="14" name="TextBox 13"/>
            <p:cNvSpPr txBox="1"/>
            <p:nvPr/>
          </p:nvSpPr>
          <p:spPr>
            <a:xfrm>
              <a:off x="3006800" y="3217857"/>
              <a:ext cx="3043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orbel"/>
                </a:rPr>
                <a:t>Psychological Variable:</a:t>
              </a:r>
            </a:p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orbel"/>
                </a:rPr>
                <a:t>High &gt; Low Attractiveness</a:t>
              </a:r>
              <a:endParaRPr lang="en-US" sz="1600" i="1" dirty="0">
                <a:solidFill>
                  <a:prstClr val="black"/>
                </a:solidFill>
                <a:latin typeface="Corbel"/>
              </a:endParaRPr>
            </a:p>
          </p:txBody>
        </p:sp>
        <p:pic>
          <p:nvPicPr>
            <p:cNvPr id="38" name="Picture 37" descr="task_fin.eps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" r="6039" b="4730"/>
            <a:stretch/>
          </p:blipFill>
          <p:spPr>
            <a:xfrm>
              <a:off x="3171750" y="3804096"/>
              <a:ext cx="2713187" cy="104241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20563" y="4242460"/>
              <a:ext cx="671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90"/>
                  </a:solidFill>
                  <a:latin typeface="Corbel"/>
                </a:rPr>
                <a:t>Low</a:t>
              </a:r>
              <a:endParaRPr lang="en-US" sz="1200" b="1" dirty="0">
                <a:solidFill>
                  <a:srgbClr val="000090"/>
                </a:solidFill>
                <a:latin typeface="Corbe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20563" y="3940061"/>
              <a:ext cx="671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90"/>
                  </a:solidFill>
                  <a:latin typeface="Corbel"/>
                </a:rPr>
                <a:t>High</a:t>
              </a:r>
              <a:endParaRPr lang="en-US" sz="1200" b="1" dirty="0">
                <a:solidFill>
                  <a:srgbClr val="000090"/>
                </a:solidFill>
                <a:latin typeface="Corbe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59178" y="3014416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05102" y="3014416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51026" y="3014416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96950" y="3014416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42874" y="3014416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88796" y="3014416"/>
            <a:ext cx="330200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86883" y="390987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032807" y="390987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78731" y="390987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24655" y="390987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70579" y="390987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416501" y="3909878"/>
            <a:ext cx="330200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6443" y="303015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72367" y="303015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618291" y="303015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964215" y="303015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310139" y="3030158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656061" y="3030158"/>
            <a:ext cx="330200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90655" y="3050032"/>
            <a:ext cx="348488" cy="690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9693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 animBg="1"/>
      <p:bldP spid="41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How Do We Choose an Accurate Seed Region?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5945" y="6230960"/>
            <a:ext cx="398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Cole et al., 2010, </a:t>
            </a:r>
            <a:r>
              <a:rPr lang="en-US" sz="1400" i="1" dirty="0" smtClean="0"/>
              <a:t>Frontiers in Systems Neuroscience.</a:t>
            </a:r>
            <a:endParaRPr lang="en-US" sz="1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" t="3039" r="79582" b="61162"/>
          <a:stretch/>
        </p:blipFill>
        <p:spPr>
          <a:xfrm>
            <a:off x="257043" y="4624808"/>
            <a:ext cx="1920044" cy="1705617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3154" t="3039" b="60122"/>
          <a:stretch/>
        </p:blipFill>
        <p:spPr>
          <a:xfrm>
            <a:off x="2576897" y="1939009"/>
            <a:ext cx="6268251" cy="1522410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1228" r="82663"/>
          <a:stretch/>
        </p:blipFill>
        <p:spPr>
          <a:xfrm>
            <a:off x="340828" y="1425589"/>
            <a:ext cx="1752474" cy="3009894"/>
          </a:xfrm>
          <a:prstGeom prst="round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16510" y="3835337"/>
            <a:ext cx="55495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Seed-based results depend critically upon seed location.</a:t>
            </a:r>
          </a:p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605276" y="50458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Can a node of a network be used to represent that network?</a:t>
            </a:r>
          </a:p>
        </p:txBody>
      </p:sp>
    </p:spTree>
    <p:extLst>
      <p:ext uri="{BB962C8B-B14F-4D97-AF65-F5344CB8AC3E}">
        <p14:creationId xmlns:p14="http://schemas.microsoft.com/office/powerpoint/2010/main" val="251141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998" y="2729016"/>
            <a:ext cx="7483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0090"/>
                </a:solidFill>
              </a:rPr>
              <a:t>Goal </a:t>
            </a:r>
            <a:r>
              <a:rPr lang="en-US" sz="32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0090"/>
                </a:solidFill>
              </a:rPr>
              <a:t>2: Introduce alternative approach involving independent component analysis and dual regression.</a:t>
            </a:r>
            <a:endParaRPr lang="en-US" sz="32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solidFill>
                <a:srgbClr val="00009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2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uke_Theme">
  <a:themeElements>
    <a:clrScheme name="Duk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000000"/>
      </a:accent1>
      <a:accent2>
        <a:srgbClr val="0000FF"/>
      </a:accent2>
      <a:accent3>
        <a:srgbClr val="7F7F7F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73088</TotalTime>
  <Words>645</Words>
  <Application>Microsoft Macintosh PowerPoint</Application>
  <PresentationFormat>On-screen Show (4:3)</PresentationFormat>
  <Paragraphs>108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Duke_Theme</vt:lpstr>
      <vt:lpstr>Office Theme</vt:lpstr>
      <vt:lpstr>No Brain Region Works in Isolation</vt:lpstr>
      <vt:lpstr>PowerPoint Presentation</vt:lpstr>
      <vt:lpstr>Analyzing Neuroimaging Data: The General Linear Model</vt:lpstr>
      <vt:lpstr>Functional Connectivity Analysis</vt:lpstr>
      <vt:lpstr>Functional Connectivity Analysis</vt:lpstr>
      <vt:lpstr>Functional Connectivity Analysis</vt:lpstr>
      <vt:lpstr>Functional Connectivity Analysis</vt:lpstr>
      <vt:lpstr>But How Do We Choose an Accurate Seed Region?</vt:lpstr>
      <vt:lpstr>PowerPoint Presentation</vt:lpstr>
      <vt:lpstr>Moving Beyond the GLM with Independent Component Analysis</vt:lpstr>
      <vt:lpstr>Why Bother with ICA?</vt:lpstr>
      <vt:lpstr>Distributed Networks</vt:lpstr>
      <vt:lpstr>PowerPoint Presentation</vt:lpstr>
      <vt:lpstr>Quantifying Individual Differences in Connectivity with Networks</vt:lpstr>
      <vt:lpstr>Comparing Dual-Regression Analysis and Seed-Based Analysis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Underpinnings of Social Reward Valuation</dc:title>
  <dc:creator>David Smith</dc:creator>
  <cp:lastModifiedBy>David Smith</cp:lastModifiedBy>
  <cp:revision>852</cp:revision>
  <cp:lastPrinted>2011-11-27T16:46:04Z</cp:lastPrinted>
  <dcterms:created xsi:type="dcterms:W3CDTF">2010-11-04T15:32:25Z</dcterms:created>
  <dcterms:modified xsi:type="dcterms:W3CDTF">2015-03-19T16:46:06Z</dcterms:modified>
</cp:coreProperties>
</file>